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8288000" cy="10287000"/>
  <p:notesSz cx="6858000" cy="9144000"/>
  <p:embeddedFontLst>
    <p:embeddedFont>
      <p:font typeface="Anton" pitchFamily="2" charset="0"/>
      <p:regular r:id="rId16"/>
    </p:embeddedFont>
    <p:embeddedFont>
      <p:font typeface="Evolventa" panose="020B0604020202020204" charset="0"/>
      <p:regular r:id="rId17"/>
    </p:embeddedFont>
    <p:embeddedFont>
      <p:font typeface="Evolventa Bold" panose="020B0604020202020204" charset="0"/>
      <p:regular r:id="rId18"/>
    </p:embeddedFont>
    <p:embeddedFont>
      <p:font typeface="Inter" panose="020B0604020202020204" charset="0"/>
      <p:regular r:id="rId19"/>
    </p:embeddedFont>
    <p:embeddedFont>
      <p:font typeface="Inter Bold" panose="020B0604020202020204" charset="0"/>
      <p:regular r:id="rId20"/>
    </p:embeddedFont>
    <p:embeddedFont>
      <p:font typeface="Inter Medium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780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132" y="9970162"/>
            <a:ext cx="16816179" cy="21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spc="-5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Source: Unsplash  https://unsplash.com/photos/timelapse-photo-of-soccer-player-kicking-ball-cuhQcfp3By4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914345"/>
            <a:ext cx="18288000" cy="5339185"/>
            <a:chOff x="0" y="0"/>
            <a:chExt cx="2833290" cy="8271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3290" cy="827180"/>
            </a:xfrm>
            <a:custGeom>
              <a:avLst/>
              <a:gdLst/>
              <a:ahLst/>
              <a:cxnLst/>
              <a:rect l="l" t="t" r="r" b="b"/>
              <a:pathLst>
                <a:path w="2833290" h="827180">
                  <a:moveTo>
                    <a:pt x="0" y="0"/>
                  </a:moveTo>
                  <a:lnTo>
                    <a:pt x="2833290" y="0"/>
                  </a:lnTo>
                  <a:lnTo>
                    <a:pt x="2833290" y="827180"/>
                  </a:lnTo>
                  <a:lnTo>
                    <a:pt x="0" y="82718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t="-64317" b="-643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33080" y="3874687"/>
            <a:ext cx="16230600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11"/>
              </a:lnSpc>
              <a:spcBef>
                <a:spcPct val="0"/>
              </a:spcBef>
            </a:pPr>
            <a:r>
              <a:rPr lang="en-US" sz="7426" u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MAXIMIZING FOOTBALL PLAYER MARKET VALUE WITH MACHINE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31965" y="8447229"/>
            <a:ext cx="1524476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TEAM 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624275" y="1937930"/>
          <a:ext cx="10426311" cy="8172454"/>
        </p:xfrm>
        <a:graphic>
          <a:graphicData uri="http://schemas.openxmlformats.org/drawingml/2006/table">
            <a:tbl>
              <a:tblPr/>
              <a:tblGrid>
                <a:gridCol w="6407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8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379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Overall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379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NumberofTimesReceivedPass_Weighted_Avg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100.000000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833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NumberofTimesPlayerwasPassTarget_Weighted_Avg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96.040040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79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PassesCompleted-Allpass-types_Weighted_Avg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36.084686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379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TotalCarries_Weighted_Avg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26.372652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379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TotalDistanceCarriedtheBall_Weighted_Avg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22.661878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379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TouchesinMidfield3rd_Weighted_Avg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11.207714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379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ShotsLeadingtoGoals_Weighted_Avg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11.111466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8379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%AerialDuelsWon_Weighted_Avg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10.120521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8379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PassCompletion%-Allpass-types_Weighted_Avg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8.960492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4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295278" y="609600"/>
            <a:ext cx="15697444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11"/>
              </a:lnSpc>
              <a:spcBef>
                <a:spcPct val="0"/>
              </a:spcBef>
            </a:pPr>
            <a:r>
              <a:rPr lang="en-US" sz="7426" u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KEY ATTRIBUTES FOR DEFENDERS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10568139" y="4756212"/>
            <a:ext cx="0" cy="255001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10568139" y="2363969"/>
            <a:ext cx="0" cy="255001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flipV="1">
            <a:off x="10568139" y="7134324"/>
            <a:ext cx="0" cy="255001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 flipV="1">
            <a:off x="15089806" y="9047490"/>
            <a:ext cx="5118823" cy="2605946"/>
          </a:xfrm>
          <a:custGeom>
            <a:avLst/>
            <a:gdLst/>
            <a:ahLst/>
            <a:cxnLst/>
            <a:rect l="l" t="t" r="r" b="b"/>
            <a:pathLst>
              <a:path w="5118823" h="2605946">
                <a:moveTo>
                  <a:pt x="0" y="2605947"/>
                </a:moveTo>
                <a:lnTo>
                  <a:pt x="5118823" y="2605947"/>
                </a:lnTo>
                <a:lnTo>
                  <a:pt x="5118823" y="0"/>
                </a:lnTo>
                <a:lnTo>
                  <a:pt x="0" y="0"/>
                </a:lnTo>
                <a:lnTo>
                  <a:pt x="0" y="26059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-2929128" y="9228988"/>
            <a:ext cx="5858256" cy="2982385"/>
          </a:xfrm>
          <a:custGeom>
            <a:avLst/>
            <a:gdLst/>
            <a:ahLst/>
            <a:cxnLst/>
            <a:rect l="l" t="t" r="r" b="b"/>
            <a:pathLst>
              <a:path w="5858256" h="2982385">
                <a:moveTo>
                  <a:pt x="0" y="0"/>
                </a:moveTo>
                <a:lnTo>
                  <a:pt x="5858256" y="0"/>
                </a:lnTo>
                <a:lnTo>
                  <a:pt x="5858256" y="2982384"/>
                </a:lnTo>
                <a:lnTo>
                  <a:pt x="0" y="2982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71916" y="1987489"/>
            <a:ext cx="9744169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1"/>
              </a:lnSpc>
            </a:pPr>
            <a:r>
              <a:rPr lang="en-US" sz="7426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STRATEGIC COACHING FOCUS FOR DEFENDERS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77578" y="8637270"/>
            <a:ext cx="993284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Tactical understanding is crucial to performing well in soccer.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012739"/>
            <a:ext cx="4677648" cy="1074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4"/>
              </a:lnSpc>
            </a:pPr>
            <a:r>
              <a:rPr lang="en-US" sz="20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Enhance defenders' value by improving their received passes, total carries, and touches in midfield.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192648"/>
            <a:ext cx="4677648" cy="358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2288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FOCUS ON KEY ATTRIBUTES: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7147" y="6012739"/>
            <a:ext cx="4677648" cy="1074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4"/>
              </a:lnSpc>
            </a:pPr>
            <a:r>
              <a:rPr lang="en-US" sz="20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Prioritize training that sharpens defenders' tactical awareness and technical skills for ball-playing.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7147" y="5149046"/>
            <a:ext cx="4677648" cy="70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2288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EMPHASIZE POSITIONING AND DECISION-MAKING: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85594" y="6012739"/>
            <a:ext cx="4677648" cy="143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4"/>
              </a:lnSpc>
            </a:pPr>
            <a:r>
              <a:rPr lang="en-US" sz="20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Utilize small-sided games and passing drills under pressure to boost effectiveness in real match situations.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85594" y="5149046"/>
            <a:ext cx="4677648" cy="70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2288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IMPLEMENT GAME-RELATED DRILLS: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6281748" y="5202173"/>
            <a:ext cx="0" cy="255001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12110195" y="5202173"/>
            <a:ext cx="0" cy="255001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400000" flipV="1">
            <a:off x="15070756" y="8824878"/>
            <a:ext cx="5118823" cy="2605946"/>
          </a:xfrm>
          <a:custGeom>
            <a:avLst/>
            <a:gdLst/>
            <a:ahLst/>
            <a:cxnLst/>
            <a:rect l="l" t="t" r="r" b="b"/>
            <a:pathLst>
              <a:path w="5118823" h="2605946">
                <a:moveTo>
                  <a:pt x="0" y="2605946"/>
                </a:moveTo>
                <a:lnTo>
                  <a:pt x="5118823" y="2605946"/>
                </a:lnTo>
                <a:lnTo>
                  <a:pt x="5118823" y="0"/>
                </a:lnTo>
                <a:lnTo>
                  <a:pt x="0" y="0"/>
                </a:lnTo>
                <a:lnTo>
                  <a:pt x="0" y="26059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>
            <a:off x="-2923304" y="8749592"/>
            <a:ext cx="5858256" cy="2982385"/>
          </a:xfrm>
          <a:custGeom>
            <a:avLst/>
            <a:gdLst/>
            <a:ahLst/>
            <a:cxnLst/>
            <a:rect l="l" t="t" r="r" b="b"/>
            <a:pathLst>
              <a:path w="5858256" h="2982385">
                <a:moveTo>
                  <a:pt x="0" y="0"/>
                </a:moveTo>
                <a:lnTo>
                  <a:pt x="5858256" y="0"/>
                </a:lnTo>
                <a:lnTo>
                  <a:pt x="5858256" y="2982384"/>
                </a:lnTo>
                <a:lnTo>
                  <a:pt x="0" y="2982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71916" y="1987489"/>
            <a:ext cx="9744169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1"/>
              </a:lnSpc>
            </a:pPr>
            <a:r>
              <a:rPr lang="en-US" sz="7426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MAXIMIZING PLAYER VALUE WITH DATA-DRIVEN INSIGHTS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77578" y="8637270"/>
            <a:ext cx="993284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Tactical understanding is crucial to performing well in soccer.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805622"/>
            <a:ext cx="4677648" cy="215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4"/>
              </a:lnSpc>
            </a:pPr>
            <a:r>
              <a:rPr lang="en-US" sz="20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Use the data-driven model to establish a more precise market value for players, such as Leandro Trossard, predicted at €19,394,226 compared to his current valuation of €15,300,000.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941929"/>
            <a:ext cx="4677648" cy="70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2288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ACCURATE MARKET VALUATION: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6284" y="5805622"/>
            <a:ext cx="4677648" cy="179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4"/>
              </a:lnSpc>
            </a:pPr>
            <a:r>
              <a:rPr lang="en-US" sz="20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Leverage accurate predictions to set appropriate asking prices when engaging with larger clubs, enhancing the club's bargaining position.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6284" y="4941929"/>
            <a:ext cx="4677648" cy="358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2288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INFORMED NEGOTIATIONS: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86457" y="5805622"/>
            <a:ext cx="4677648" cy="143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4"/>
              </a:lnSpc>
            </a:pPr>
            <a:r>
              <a:rPr lang="en-US" sz="20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By confidently negotiating higher transfer fees based on data insights, clubs can maximize their ROI on player sales.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86457" y="4941929"/>
            <a:ext cx="4677648" cy="358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2288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MAXIMIZING ROI: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6281748" y="4995056"/>
            <a:ext cx="0" cy="255001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12110195" y="4995056"/>
            <a:ext cx="0" cy="255001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400000" flipV="1">
            <a:off x="15070756" y="8824878"/>
            <a:ext cx="5118823" cy="2605946"/>
          </a:xfrm>
          <a:custGeom>
            <a:avLst/>
            <a:gdLst/>
            <a:ahLst/>
            <a:cxnLst/>
            <a:rect l="l" t="t" r="r" b="b"/>
            <a:pathLst>
              <a:path w="5118823" h="2605946">
                <a:moveTo>
                  <a:pt x="0" y="2605946"/>
                </a:moveTo>
                <a:lnTo>
                  <a:pt x="5118823" y="2605946"/>
                </a:lnTo>
                <a:lnTo>
                  <a:pt x="5118823" y="0"/>
                </a:lnTo>
                <a:lnTo>
                  <a:pt x="0" y="0"/>
                </a:lnTo>
                <a:lnTo>
                  <a:pt x="0" y="26059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>
            <a:off x="-2923304" y="8749592"/>
            <a:ext cx="5858256" cy="2982385"/>
          </a:xfrm>
          <a:custGeom>
            <a:avLst/>
            <a:gdLst/>
            <a:ahLst/>
            <a:cxnLst/>
            <a:rect l="l" t="t" r="r" b="b"/>
            <a:pathLst>
              <a:path w="5858256" h="2982385">
                <a:moveTo>
                  <a:pt x="0" y="0"/>
                </a:moveTo>
                <a:lnTo>
                  <a:pt x="5858256" y="0"/>
                </a:lnTo>
                <a:lnTo>
                  <a:pt x="5858256" y="2982384"/>
                </a:lnTo>
                <a:lnTo>
                  <a:pt x="0" y="2982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70938" y="1046469"/>
            <a:ext cx="688362" cy="688362"/>
          </a:xfrm>
          <a:custGeom>
            <a:avLst/>
            <a:gdLst/>
            <a:ahLst/>
            <a:cxnLst/>
            <a:rect l="l" t="t" r="r" b="b"/>
            <a:pathLst>
              <a:path w="688362" h="688362">
                <a:moveTo>
                  <a:pt x="0" y="0"/>
                </a:moveTo>
                <a:lnTo>
                  <a:pt x="688362" y="0"/>
                </a:lnTo>
                <a:lnTo>
                  <a:pt x="688362" y="688362"/>
                </a:lnTo>
                <a:lnTo>
                  <a:pt x="0" y="688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1256438" y="8984027"/>
            <a:ext cx="5118823" cy="2605946"/>
          </a:xfrm>
          <a:custGeom>
            <a:avLst/>
            <a:gdLst/>
            <a:ahLst/>
            <a:cxnLst/>
            <a:rect l="l" t="t" r="r" b="b"/>
            <a:pathLst>
              <a:path w="5118823" h="2605946">
                <a:moveTo>
                  <a:pt x="0" y="2605946"/>
                </a:moveTo>
                <a:lnTo>
                  <a:pt x="5118823" y="2605946"/>
                </a:lnTo>
                <a:lnTo>
                  <a:pt x="5118823" y="0"/>
                </a:lnTo>
                <a:lnTo>
                  <a:pt x="0" y="0"/>
                </a:lnTo>
                <a:lnTo>
                  <a:pt x="0" y="260594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046469"/>
            <a:ext cx="7157866" cy="112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11"/>
              </a:lnSpc>
            </a:pPr>
            <a:r>
              <a:rPr lang="en-US" sz="7426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INSIGHTS FOR CLUBS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33800" y="4830412"/>
            <a:ext cx="4827853" cy="2567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Utilize machine learning models to identify key player attributes that drive market value, enabling clubs to tailor training programs and improve player performance strategically.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33800" y="3578562"/>
            <a:ext cx="499489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DATA-DRIVEN DECISION MAKING: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86128" y="4830412"/>
            <a:ext cx="4994895" cy="2995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Predict players' market values more accurately, allowing clubs to set competitive asking prices and negotiate better transfer deals based on data-driven insights.</a:t>
            </a:r>
          </a:p>
          <a:p>
            <a:pPr algn="l">
              <a:lnSpc>
                <a:spcPts val="3401"/>
              </a:lnSpc>
            </a:pPr>
            <a:endParaRPr lang="en-US" sz="2429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401"/>
              </a:lnSpc>
            </a:pPr>
            <a:endParaRPr lang="en-US" sz="2429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686128" y="3578562"/>
            <a:ext cx="530809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ENHANCED TRANSFER NEGOTIATIONS: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45133" y="4041845"/>
            <a:ext cx="7597734" cy="220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485"/>
              </a:lnSpc>
            </a:pPr>
            <a:r>
              <a:rPr lang="en-US" sz="1457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THANK YOU </a:t>
            </a:r>
          </a:p>
        </p:txBody>
      </p:sp>
      <p:sp>
        <p:nvSpPr>
          <p:cNvPr id="3" name="Freeform 3"/>
          <p:cNvSpPr/>
          <p:nvPr/>
        </p:nvSpPr>
        <p:spPr>
          <a:xfrm flipV="1">
            <a:off x="-2175675" y="7955327"/>
            <a:ext cx="5118823" cy="2605946"/>
          </a:xfrm>
          <a:custGeom>
            <a:avLst/>
            <a:gdLst/>
            <a:ahLst/>
            <a:cxnLst/>
            <a:rect l="l" t="t" r="r" b="b"/>
            <a:pathLst>
              <a:path w="5118823" h="2605946">
                <a:moveTo>
                  <a:pt x="0" y="2605946"/>
                </a:moveTo>
                <a:lnTo>
                  <a:pt x="5118823" y="2605946"/>
                </a:lnTo>
                <a:lnTo>
                  <a:pt x="5118823" y="0"/>
                </a:lnTo>
                <a:lnTo>
                  <a:pt x="0" y="0"/>
                </a:lnTo>
                <a:lnTo>
                  <a:pt x="0" y="26059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V="1">
            <a:off x="15728589" y="8180648"/>
            <a:ext cx="5118823" cy="2605946"/>
          </a:xfrm>
          <a:custGeom>
            <a:avLst/>
            <a:gdLst/>
            <a:ahLst/>
            <a:cxnLst/>
            <a:rect l="l" t="t" r="r" b="b"/>
            <a:pathLst>
              <a:path w="5118823" h="2605946">
                <a:moveTo>
                  <a:pt x="0" y="2605947"/>
                </a:moveTo>
                <a:lnTo>
                  <a:pt x="5118822" y="2605947"/>
                </a:lnTo>
                <a:lnTo>
                  <a:pt x="5118822" y="0"/>
                </a:lnTo>
                <a:lnTo>
                  <a:pt x="0" y="0"/>
                </a:lnTo>
                <a:lnTo>
                  <a:pt x="0" y="26059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1817" y="2185439"/>
            <a:ext cx="4423842" cy="2520513"/>
            <a:chOff x="0" y="-97139"/>
            <a:chExt cx="948589" cy="5404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8589" cy="359490"/>
            </a:xfrm>
            <a:custGeom>
              <a:avLst/>
              <a:gdLst/>
              <a:ahLst/>
              <a:cxnLst/>
              <a:rect l="l" t="t" r="r" b="b"/>
              <a:pathLst>
                <a:path w="948589" h="359490">
                  <a:moveTo>
                    <a:pt x="108820" y="0"/>
                  </a:moveTo>
                  <a:lnTo>
                    <a:pt x="839769" y="0"/>
                  </a:lnTo>
                  <a:cubicBezTo>
                    <a:pt x="868630" y="0"/>
                    <a:pt x="896309" y="11465"/>
                    <a:pt x="916717" y="31873"/>
                  </a:cubicBezTo>
                  <a:cubicBezTo>
                    <a:pt x="937124" y="52280"/>
                    <a:pt x="948589" y="79959"/>
                    <a:pt x="948589" y="108820"/>
                  </a:cubicBezTo>
                  <a:lnTo>
                    <a:pt x="948589" y="250670"/>
                  </a:lnTo>
                  <a:cubicBezTo>
                    <a:pt x="948589" y="279531"/>
                    <a:pt x="937124" y="307210"/>
                    <a:pt x="916717" y="327617"/>
                  </a:cubicBezTo>
                  <a:cubicBezTo>
                    <a:pt x="896309" y="348025"/>
                    <a:pt x="868630" y="359490"/>
                    <a:pt x="839769" y="359490"/>
                  </a:cubicBezTo>
                  <a:lnTo>
                    <a:pt x="108820" y="359490"/>
                  </a:lnTo>
                  <a:cubicBezTo>
                    <a:pt x="48720" y="359490"/>
                    <a:pt x="0" y="310770"/>
                    <a:pt x="0" y="250670"/>
                  </a:cubicBezTo>
                  <a:lnTo>
                    <a:pt x="0" y="108820"/>
                  </a:lnTo>
                  <a:cubicBezTo>
                    <a:pt x="0" y="48720"/>
                    <a:pt x="48720" y="0"/>
                    <a:pt x="108820" y="0"/>
                  </a:cubicBezTo>
                  <a:close/>
                </a:path>
              </a:pathLst>
            </a:custGeom>
            <a:solidFill>
              <a:srgbClr val="89CD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7139"/>
              <a:ext cx="948589" cy="540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Invest In Player Development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13333" y="2514207"/>
            <a:ext cx="4480808" cy="1862980"/>
            <a:chOff x="0" y="-26278"/>
            <a:chExt cx="960804" cy="4412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8589" cy="365057"/>
            </a:xfrm>
            <a:custGeom>
              <a:avLst/>
              <a:gdLst/>
              <a:ahLst/>
              <a:cxnLst/>
              <a:rect l="l" t="t" r="r" b="b"/>
              <a:pathLst>
                <a:path w="948589" h="365057">
                  <a:moveTo>
                    <a:pt x="108820" y="0"/>
                  </a:moveTo>
                  <a:lnTo>
                    <a:pt x="839769" y="0"/>
                  </a:lnTo>
                  <a:cubicBezTo>
                    <a:pt x="868630" y="0"/>
                    <a:pt x="896309" y="11465"/>
                    <a:pt x="916717" y="31873"/>
                  </a:cubicBezTo>
                  <a:cubicBezTo>
                    <a:pt x="937124" y="52280"/>
                    <a:pt x="948589" y="79959"/>
                    <a:pt x="948589" y="108820"/>
                  </a:cubicBezTo>
                  <a:lnTo>
                    <a:pt x="948589" y="256237"/>
                  </a:lnTo>
                  <a:cubicBezTo>
                    <a:pt x="948589" y="316337"/>
                    <a:pt x="899869" y="365057"/>
                    <a:pt x="839769" y="365057"/>
                  </a:cubicBezTo>
                  <a:lnTo>
                    <a:pt x="108820" y="365057"/>
                  </a:lnTo>
                  <a:cubicBezTo>
                    <a:pt x="79959" y="365057"/>
                    <a:pt x="52280" y="353593"/>
                    <a:pt x="31873" y="333185"/>
                  </a:cubicBezTo>
                  <a:cubicBezTo>
                    <a:pt x="11465" y="312777"/>
                    <a:pt x="0" y="285098"/>
                    <a:pt x="0" y="256237"/>
                  </a:cubicBezTo>
                  <a:lnTo>
                    <a:pt x="0" y="108820"/>
                  </a:lnTo>
                  <a:cubicBezTo>
                    <a:pt x="0" y="48720"/>
                    <a:pt x="48720" y="0"/>
                    <a:pt x="108820" y="0"/>
                  </a:cubicBezTo>
                  <a:close/>
                </a:path>
              </a:pathLst>
            </a:custGeom>
            <a:solidFill>
              <a:srgbClr val="89CD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215" y="-26278"/>
              <a:ext cx="948589" cy="441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(Re)Invest In Player Development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13333" y="6408379"/>
            <a:ext cx="4480808" cy="2057850"/>
            <a:chOff x="0" y="-76200"/>
            <a:chExt cx="960804" cy="441257"/>
          </a:xfrm>
        </p:grpSpPr>
        <p:sp>
          <p:nvSpPr>
            <p:cNvPr id="9" name="Freeform 9"/>
            <p:cNvSpPr/>
            <p:nvPr/>
          </p:nvSpPr>
          <p:spPr>
            <a:xfrm>
              <a:off x="12215" y="-33651"/>
              <a:ext cx="948589" cy="365057"/>
            </a:xfrm>
            <a:custGeom>
              <a:avLst/>
              <a:gdLst/>
              <a:ahLst/>
              <a:cxnLst/>
              <a:rect l="l" t="t" r="r" b="b"/>
              <a:pathLst>
                <a:path w="948589" h="365057">
                  <a:moveTo>
                    <a:pt x="108820" y="0"/>
                  </a:moveTo>
                  <a:lnTo>
                    <a:pt x="839769" y="0"/>
                  </a:lnTo>
                  <a:cubicBezTo>
                    <a:pt x="868630" y="0"/>
                    <a:pt x="896309" y="11465"/>
                    <a:pt x="916717" y="31873"/>
                  </a:cubicBezTo>
                  <a:cubicBezTo>
                    <a:pt x="937124" y="52280"/>
                    <a:pt x="948589" y="79959"/>
                    <a:pt x="948589" y="108820"/>
                  </a:cubicBezTo>
                  <a:lnTo>
                    <a:pt x="948589" y="256237"/>
                  </a:lnTo>
                  <a:cubicBezTo>
                    <a:pt x="948589" y="316337"/>
                    <a:pt x="899869" y="365057"/>
                    <a:pt x="839769" y="365057"/>
                  </a:cubicBezTo>
                  <a:lnTo>
                    <a:pt x="108820" y="365057"/>
                  </a:lnTo>
                  <a:cubicBezTo>
                    <a:pt x="79959" y="365057"/>
                    <a:pt x="52280" y="353593"/>
                    <a:pt x="31873" y="333185"/>
                  </a:cubicBezTo>
                  <a:cubicBezTo>
                    <a:pt x="11465" y="312777"/>
                    <a:pt x="0" y="285098"/>
                    <a:pt x="0" y="256237"/>
                  </a:cubicBezTo>
                  <a:lnTo>
                    <a:pt x="0" y="108820"/>
                  </a:lnTo>
                  <a:cubicBezTo>
                    <a:pt x="0" y="48720"/>
                    <a:pt x="48720" y="0"/>
                    <a:pt x="108820" y="0"/>
                  </a:cubicBezTo>
                  <a:close/>
                </a:path>
              </a:pathLst>
            </a:custGeom>
            <a:solidFill>
              <a:srgbClr val="89CD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948589" cy="441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Sell Player At A</a:t>
              </a:r>
            </a:p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High Value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rot="-6621177">
            <a:off x="1470880" y="8064828"/>
            <a:ext cx="2296888" cy="1699697"/>
          </a:xfrm>
          <a:custGeom>
            <a:avLst/>
            <a:gdLst/>
            <a:ahLst/>
            <a:cxnLst/>
            <a:rect l="l" t="t" r="r" b="b"/>
            <a:pathLst>
              <a:path w="2296888" h="1699697">
                <a:moveTo>
                  <a:pt x="0" y="0"/>
                </a:moveTo>
                <a:lnTo>
                  <a:pt x="2296888" y="0"/>
                </a:lnTo>
                <a:lnTo>
                  <a:pt x="2296888" y="1699697"/>
                </a:lnTo>
                <a:lnTo>
                  <a:pt x="0" y="16996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3935395" y="8304400"/>
            <a:ext cx="3091456" cy="1768936"/>
            <a:chOff x="0" y="-52988"/>
            <a:chExt cx="662890" cy="3793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2890" cy="303107"/>
            </a:xfrm>
            <a:custGeom>
              <a:avLst/>
              <a:gdLst/>
              <a:ahLst/>
              <a:cxnLst/>
              <a:rect l="l" t="t" r="r" b="b"/>
              <a:pathLst>
                <a:path w="662890" h="303107">
                  <a:moveTo>
                    <a:pt x="151553" y="0"/>
                  </a:moveTo>
                  <a:lnTo>
                    <a:pt x="511337" y="0"/>
                  </a:lnTo>
                  <a:cubicBezTo>
                    <a:pt x="595037" y="0"/>
                    <a:pt x="662890" y="67853"/>
                    <a:pt x="662890" y="151553"/>
                  </a:cubicBezTo>
                  <a:lnTo>
                    <a:pt x="662890" y="151553"/>
                  </a:lnTo>
                  <a:cubicBezTo>
                    <a:pt x="662890" y="235254"/>
                    <a:pt x="595037" y="303107"/>
                    <a:pt x="511337" y="303107"/>
                  </a:cubicBezTo>
                  <a:lnTo>
                    <a:pt x="151553" y="303107"/>
                  </a:lnTo>
                  <a:cubicBezTo>
                    <a:pt x="67853" y="303107"/>
                    <a:pt x="0" y="235254"/>
                    <a:pt x="0" y="151553"/>
                  </a:cubicBezTo>
                  <a:lnTo>
                    <a:pt x="0" y="151553"/>
                  </a:lnTo>
                  <a:cubicBezTo>
                    <a:pt x="0" y="67853"/>
                    <a:pt x="67853" y="0"/>
                    <a:pt x="151553" y="0"/>
                  </a:cubicBezTo>
                  <a:close/>
                </a:path>
              </a:pathLst>
            </a:custGeom>
            <a:solidFill>
              <a:srgbClr val="89CD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2988"/>
              <a:ext cx="662890" cy="379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Pocket Profit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rot="5400000">
            <a:off x="2369924" y="4914946"/>
            <a:ext cx="1985404" cy="905840"/>
          </a:xfrm>
          <a:custGeom>
            <a:avLst/>
            <a:gdLst/>
            <a:ahLst/>
            <a:cxnLst/>
            <a:rect l="l" t="t" r="r" b="b"/>
            <a:pathLst>
              <a:path w="1985404" h="905840">
                <a:moveTo>
                  <a:pt x="0" y="0"/>
                </a:moveTo>
                <a:lnTo>
                  <a:pt x="1985404" y="0"/>
                </a:lnTo>
                <a:lnTo>
                  <a:pt x="1985404" y="905841"/>
                </a:lnTo>
                <a:lnTo>
                  <a:pt x="0" y="905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1019175"/>
            <a:ext cx="487186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  <a:spcBef>
                <a:spcPct val="0"/>
              </a:spcBef>
            </a:pPr>
            <a:r>
              <a:rPr lang="en-US" sz="7500" spc="-3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Selling Clubs</a:t>
            </a:r>
          </a:p>
        </p:txBody>
      </p:sp>
      <p:sp>
        <p:nvSpPr>
          <p:cNvPr id="17" name="Freeform 17"/>
          <p:cNvSpPr/>
          <p:nvPr/>
        </p:nvSpPr>
        <p:spPr>
          <a:xfrm rot="-4547111">
            <a:off x="3843854" y="4995770"/>
            <a:ext cx="1985404" cy="905840"/>
          </a:xfrm>
          <a:custGeom>
            <a:avLst/>
            <a:gdLst/>
            <a:ahLst/>
            <a:cxnLst/>
            <a:rect l="l" t="t" r="r" b="b"/>
            <a:pathLst>
              <a:path w="1985404" h="905840">
                <a:moveTo>
                  <a:pt x="0" y="0"/>
                </a:moveTo>
                <a:lnTo>
                  <a:pt x="1985404" y="0"/>
                </a:lnTo>
                <a:lnTo>
                  <a:pt x="1985404" y="905840"/>
                </a:lnTo>
                <a:lnTo>
                  <a:pt x="0" y="905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7781080" y="2638457"/>
            <a:ext cx="16816179" cy="5770718"/>
            <a:chOff x="0" y="0"/>
            <a:chExt cx="22421572" cy="76942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07004" cy="7278426"/>
            </a:xfrm>
            <a:custGeom>
              <a:avLst/>
              <a:gdLst/>
              <a:ahLst/>
              <a:cxnLst/>
              <a:rect l="l" t="t" r="r" b="b"/>
              <a:pathLst>
                <a:path w="12207004" h="7278426">
                  <a:moveTo>
                    <a:pt x="0" y="0"/>
                  </a:moveTo>
                  <a:lnTo>
                    <a:pt x="12207004" y="0"/>
                  </a:lnTo>
                  <a:lnTo>
                    <a:pt x="12207004" y="7278426"/>
                  </a:lnTo>
                  <a:lnTo>
                    <a:pt x="0" y="7278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414890"/>
              <a:ext cx="22421572" cy="27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39"/>
                </a:lnSpc>
              </a:pPr>
              <a:r>
                <a:rPr lang="en-US" sz="1200" spc="-5">
                  <a:solidFill>
                    <a:srgbClr val="000000"/>
                  </a:solidFill>
                  <a:latin typeface="Evolventa"/>
                  <a:ea typeface="Evolventa"/>
                  <a:cs typeface="Evolventa"/>
                  <a:sym typeface="Evolventa"/>
                </a:rPr>
                <a:t>Source: Givemesport https://www.givemesport.com/ranking-clubs-made-the-most-money-in-the-transfer-window-last-10-years/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69865" y="6860715"/>
            <a:ext cx="5326010" cy="0"/>
          </a:xfrm>
          <a:prstGeom prst="line">
            <a:avLst/>
          </a:prstGeom>
          <a:ln w="19050" cap="flat">
            <a:solidFill>
              <a:srgbClr val="8CC69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69865" y="1019175"/>
            <a:ext cx="4264555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spc="-35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Business Problem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6855952"/>
            <a:ext cx="16816179" cy="3631073"/>
            <a:chOff x="0" y="0"/>
            <a:chExt cx="22421572" cy="4841430"/>
          </a:xfrm>
        </p:grpSpPr>
        <p:grpSp>
          <p:nvGrpSpPr>
            <p:cNvPr id="6" name="Group 6"/>
            <p:cNvGrpSpPr/>
            <p:nvPr/>
          </p:nvGrpSpPr>
          <p:grpSpPr>
            <a:xfrm>
              <a:off x="10244667" y="0"/>
              <a:ext cx="3203130" cy="3203130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5080000" y="6350000"/>
                    </a:moveTo>
                    <a:lnTo>
                      <a:pt x="1270000" y="6350000"/>
                    </a:lnTo>
                    <a:cubicBezTo>
                      <a:pt x="568960" y="6350000"/>
                      <a:pt x="0" y="5781040"/>
                      <a:pt x="0" y="5080000"/>
                    </a:cubicBezTo>
                    <a:lnTo>
                      <a:pt x="0" y="1270000"/>
                    </a:lnTo>
                    <a:cubicBezTo>
                      <a:pt x="0" y="568960"/>
                      <a:pt x="568960" y="0"/>
                      <a:pt x="1270000" y="0"/>
                    </a:cubicBezTo>
                    <a:lnTo>
                      <a:pt x="5080000" y="0"/>
                    </a:lnTo>
                    <a:cubicBezTo>
                      <a:pt x="5781040" y="0"/>
                      <a:pt x="6350000" y="568960"/>
                      <a:pt x="6350000" y="1270000"/>
                    </a:cubicBezTo>
                    <a:lnTo>
                      <a:pt x="6350000" y="5080000"/>
                    </a:lnTo>
                    <a:cubicBezTo>
                      <a:pt x="6350000" y="5781040"/>
                      <a:pt x="5781040" y="6350000"/>
                      <a:pt x="5080000" y="635000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3968245" y="439515"/>
              <a:ext cx="6179790" cy="22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How to accurately </a:t>
              </a:r>
              <a:r>
                <a:rPr lang="en-US" sz="3000" b="1">
                  <a:solidFill>
                    <a:srgbClr val="0053E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assess rising stars’ value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38130"/>
              <a:ext cx="22421572" cy="1003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39"/>
                </a:lnSpc>
              </a:pPr>
              <a:r>
                <a:rPr lang="en-US" sz="1200" spc="-4">
                  <a:solidFill>
                    <a:srgbClr val="000000"/>
                  </a:solidFill>
                  <a:latin typeface="Evolventa"/>
                  <a:ea typeface="Evolventa"/>
                  <a:cs typeface="Evolventa"/>
                  <a:sym typeface="Evolventa"/>
                </a:rPr>
                <a:t>Source: https://www.isspf.com/articles/the-importance-of-strength-training-in-soccer/</a:t>
              </a:r>
            </a:p>
            <a:p>
              <a:pPr algn="l">
                <a:lnSpc>
                  <a:spcPts val="1439"/>
                </a:lnSpc>
              </a:pPr>
              <a:r>
                <a:rPr lang="en-US" sz="1200" spc="-4">
                  <a:solidFill>
                    <a:srgbClr val="000000"/>
                  </a:solidFill>
                  <a:latin typeface="Evolventa"/>
                  <a:ea typeface="Evolventa"/>
                  <a:cs typeface="Evolventa"/>
                  <a:sym typeface="Evolventa"/>
                </a:rPr>
                <a:t>https://www.skysports.com/football/news/11095/13206129/jadon-sancho-chelsea-make-deadline-day-loan-signing-of-manchester-united-forward</a:t>
              </a:r>
            </a:p>
            <a:p>
              <a:pPr algn="l">
                <a:lnSpc>
                  <a:spcPts val="1439"/>
                </a:lnSpc>
              </a:pPr>
              <a:r>
                <a:rPr lang="en-US" sz="1200" spc="-4">
                  <a:solidFill>
                    <a:srgbClr val="000000"/>
                  </a:solidFill>
                  <a:latin typeface="Evolventa"/>
                  <a:ea typeface="Evolventa"/>
                  <a:cs typeface="Evolventa"/>
                  <a:sym typeface="Evolventa"/>
                </a:rPr>
                <a:t>https://www.theguardian.com/football/2023/nov/02/evan-ferguson-rapid-rise-bohemians-to-brighton</a:t>
              </a:r>
            </a:p>
            <a:p>
              <a:pPr algn="l">
                <a:lnSpc>
                  <a:spcPts val="1439"/>
                </a:lnSpc>
              </a:pPr>
              <a:endParaRPr lang="en-US" sz="1200" spc="-4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683500" y="1028700"/>
            <a:ext cx="8186570" cy="2402348"/>
            <a:chOff x="0" y="0"/>
            <a:chExt cx="10915427" cy="320313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3203130" cy="320313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5080000" y="6350000"/>
                    </a:moveTo>
                    <a:lnTo>
                      <a:pt x="1270000" y="6350000"/>
                    </a:lnTo>
                    <a:cubicBezTo>
                      <a:pt x="568960" y="6350000"/>
                      <a:pt x="0" y="5781040"/>
                      <a:pt x="0" y="5080000"/>
                    </a:cubicBezTo>
                    <a:lnTo>
                      <a:pt x="0" y="1270000"/>
                    </a:lnTo>
                    <a:cubicBezTo>
                      <a:pt x="0" y="568960"/>
                      <a:pt x="568960" y="0"/>
                      <a:pt x="1270000" y="0"/>
                    </a:cubicBezTo>
                    <a:lnTo>
                      <a:pt x="5080000" y="0"/>
                    </a:lnTo>
                    <a:cubicBezTo>
                      <a:pt x="5781040" y="0"/>
                      <a:pt x="6350000" y="568960"/>
                      <a:pt x="6350000" y="1270000"/>
                    </a:cubicBezTo>
                    <a:lnTo>
                      <a:pt x="6350000" y="5080000"/>
                    </a:lnTo>
                    <a:cubicBezTo>
                      <a:pt x="6350000" y="5781040"/>
                      <a:pt x="5781040" y="6350000"/>
                      <a:pt x="5080000" y="635000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4906" r="-24906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723578" y="439515"/>
              <a:ext cx="7191848" cy="22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Which </a:t>
              </a:r>
              <a:r>
                <a:rPr lang="en-US" sz="3000" b="1">
                  <a:solidFill>
                    <a:srgbClr val="0053E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Trainable Player Attributes</a:t>
              </a:r>
              <a:r>
                <a:rPr lang="en-US" sz="30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have the greatest impact on market value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83500" y="3942326"/>
            <a:ext cx="6419777" cy="2402348"/>
            <a:chOff x="0" y="0"/>
            <a:chExt cx="8559702" cy="320313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203130" cy="3203130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5080000" y="6350000"/>
                    </a:moveTo>
                    <a:lnTo>
                      <a:pt x="1270000" y="6350000"/>
                    </a:lnTo>
                    <a:cubicBezTo>
                      <a:pt x="568960" y="6350000"/>
                      <a:pt x="0" y="5781040"/>
                      <a:pt x="0" y="5080000"/>
                    </a:cubicBezTo>
                    <a:lnTo>
                      <a:pt x="0" y="1270000"/>
                    </a:lnTo>
                    <a:cubicBezTo>
                      <a:pt x="0" y="568960"/>
                      <a:pt x="568960" y="0"/>
                      <a:pt x="1270000" y="0"/>
                    </a:cubicBezTo>
                    <a:lnTo>
                      <a:pt x="5080000" y="0"/>
                    </a:lnTo>
                    <a:cubicBezTo>
                      <a:pt x="5781040" y="0"/>
                      <a:pt x="6350000" y="568960"/>
                      <a:pt x="6350000" y="1270000"/>
                    </a:cubicBezTo>
                    <a:lnTo>
                      <a:pt x="6350000" y="5080000"/>
                    </a:lnTo>
                    <a:cubicBezTo>
                      <a:pt x="6350000" y="5781040"/>
                      <a:pt x="5781040" y="6350000"/>
                      <a:pt x="5080000" y="635000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38888" r="-38888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3723578" y="820515"/>
              <a:ext cx="4836124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Which players are being </a:t>
              </a:r>
              <a:r>
                <a:rPr lang="en-US" sz="3000" b="1">
                  <a:solidFill>
                    <a:srgbClr val="0053E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overvalued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43000"/>
            <a:ext cx="5612427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11"/>
              </a:lnSpc>
              <a:spcBef>
                <a:spcPct val="0"/>
              </a:spcBef>
            </a:pPr>
            <a:r>
              <a:rPr lang="en-US" sz="7426" u="none" strike="noStrike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DATA SUMMARY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7198" y="2371140"/>
            <a:ext cx="17212102" cy="7915860"/>
            <a:chOff x="0" y="0"/>
            <a:chExt cx="22949470" cy="10554480"/>
          </a:xfrm>
        </p:grpSpPr>
        <p:sp>
          <p:nvSpPr>
            <p:cNvPr id="4" name="Freeform 4"/>
            <p:cNvSpPr/>
            <p:nvPr/>
          </p:nvSpPr>
          <p:spPr>
            <a:xfrm>
              <a:off x="1308670" y="3398334"/>
              <a:ext cx="10183014" cy="6288011"/>
            </a:xfrm>
            <a:custGeom>
              <a:avLst/>
              <a:gdLst/>
              <a:ahLst/>
              <a:cxnLst/>
              <a:rect l="l" t="t" r="r" b="b"/>
              <a:pathLst>
                <a:path w="10183014" h="6288011">
                  <a:moveTo>
                    <a:pt x="0" y="0"/>
                  </a:moveTo>
                  <a:lnTo>
                    <a:pt x="10183014" y="0"/>
                  </a:lnTo>
                  <a:lnTo>
                    <a:pt x="10183014" y="6288011"/>
                  </a:lnTo>
                  <a:lnTo>
                    <a:pt x="0" y="6288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08670" y="0"/>
              <a:ext cx="21640800" cy="3110865"/>
            </a:xfrm>
            <a:custGeom>
              <a:avLst/>
              <a:gdLst/>
              <a:ahLst/>
              <a:cxnLst/>
              <a:rect l="l" t="t" r="r" b="b"/>
              <a:pathLst>
                <a:path w="21640800" h="3110865">
                  <a:moveTo>
                    <a:pt x="0" y="0"/>
                  </a:moveTo>
                  <a:lnTo>
                    <a:pt x="21640800" y="0"/>
                  </a:lnTo>
                  <a:lnTo>
                    <a:pt x="21640800" y="3110865"/>
                  </a:lnTo>
                  <a:lnTo>
                    <a:pt x="0" y="3110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6390367" y="3780090"/>
              <a:ext cx="2556491" cy="276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20"/>
                </a:lnSpc>
              </a:pPr>
              <a:r>
                <a:rPr lang="en-US" sz="6600" b="1" spc="-31">
                  <a:solidFill>
                    <a:srgbClr val="89CDE8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2061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b="1" spc="-14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Player Entries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129070" y="6924095"/>
              <a:ext cx="3275585" cy="276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20"/>
                </a:lnSpc>
              </a:pPr>
              <a:r>
                <a:rPr lang="en-US" sz="6600" b="1" spc="-31">
                  <a:solidFill>
                    <a:srgbClr val="89CDE8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4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b="1" spc="-12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Seasons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b="1" spc="-14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17/18 - 20/21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552777" y="6924095"/>
              <a:ext cx="2396693" cy="276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20"/>
                </a:lnSpc>
              </a:pPr>
              <a:r>
                <a:rPr lang="en-US" sz="6600" b="1" spc="-31">
                  <a:solidFill>
                    <a:srgbClr val="89CDE8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134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b="1" spc="-12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Player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b="1" spc="-14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Attributes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275080"/>
              <a:ext cx="22421572" cy="27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39"/>
                </a:lnSpc>
              </a:pPr>
              <a:r>
                <a:rPr lang="en-US" sz="1200" spc="-5">
                  <a:solidFill>
                    <a:srgbClr val="000000"/>
                  </a:solidFill>
                  <a:latin typeface="Evolventa"/>
                  <a:ea typeface="Evolventa"/>
                  <a:cs typeface="Evolventa"/>
                  <a:sym typeface="Evolventa"/>
                </a:rPr>
                <a:t>Source: https://www.kaggle.com/datasets/sanjitva/predicting-soccer-player-transfer-values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110720" y="6924095"/>
              <a:ext cx="3115787" cy="276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20"/>
                </a:lnSpc>
              </a:pPr>
              <a:r>
                <a:rPr lang="en-US" sz="6600" b="1" spc="-31">
                  <a:solidFill>
                    <a:srgbClr val="89CDE8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TOP 5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b="1" spc="-14">
                  <a:solidFill>
                    <a:srgbClr val="000000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European Leagues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304" y="1882994"/>
            <a:ext cx="15329794" cy="887150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61700" y="752475"/>
            <a:ext cx="764500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11"/>
              </a:lnSpc>
              <a:spcBef>
                <a:spcPct val="0"/>
              </a:spcBef>
            </a:pPr>
            <a:r>
              <a:rPr lang="en-US" sz="7426" u="none" strike="noStrike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MODEL PERFORMANCE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4253487" y="1937930"/>
          <a:ext cx="9317238" cy="7993832"/>
        </p:xfrm>
        <a:graphic>
          <a:graphicData uri="http://schemas.openxmlformats.org/drawingml/2006/table">
            <a:tbl>
              <a:tblPr/>
              <a:tblGrid>
                <a:gridCol w="6013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3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6712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Evolventa Bold"/>
                          <a:ea typeface="Evolventa Bold"/>
                          <a:cs typeface="Evolventa Bold"/>
                          <a:sym typeface="Evolventa Bold"/>
                        </a:rPr>
                        <a:t>Metric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Evolventa Bold"/>
                          <a:ea typeface="Evolventa Bold"/>
                          <a:cs typeface="Evolventa Bold"/>
                          <a:sym typeface="Evolventa Bold"/>
                        </a:rPr>
                        <a:t>Value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712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xG/90_Weighted_Avg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4746817.8166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712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xGandxA/90_Weighted_Avg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4361853.3317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712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Non-PenaltyGoals_Weighted_Avg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821964.8579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6712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Gls_Weighted_Avg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365048.1532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6712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PenaltyKicksWon_Weighted_Avg 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307959.2912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6712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RedCards_Weighted_Avg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300023.2651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6712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Non-PenaltyxGandxA/90_Weighted_Avg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245634.5094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26712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CarriesintoAttackingPenaltyBox_Weighted_Avg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231470.4638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26712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TouchesinAttackingPenaltyBox_Weighted_Avg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19405.0714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26712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AerialDuelLost_Weighted_Avg 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-7771.5092</a:t>
                      </a:r>
                      <a:endParaRPr lang="en-US" sz="1100" dirty="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295278" y="609600"/>
            <a:ext cx="15697444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11"/>
              </a:lnSpc>
              <a:spcBef>
                <a:spcPct val="0"/>
              </a:spcBef>
            </a:pPr>
            <a:r>
              <a:rPr lang="en-US" sz="7426" u="none" strike="noStrike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KEY ATTRIBUTES FOR ATTACKERS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10477303" y="4698575"/>
            <a:ext cx="0" cy="255001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10477303" y="2148560"/>
            <a:ext cx="0" cy="255001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flipV="1">
            <a:off x="10477303" y="7171121"/>
            <a:ext cx="0" cy="255001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 flipV="1">
            <a:off x="15070756" y="8824878"/>
            <a:ext cx="5118823" cy="2605946"/>
          </a:xfrm>
          <a:custGeom>
            <a:avLst/>
            <a:gdLst/>
            <a:ahLst/>
            <a:cxnLst/>
            <a:rect l="l" t="t" r="r" b="b"/>
            <a:pathLst>
              <a:path w="5118823" h="2605946">
                <a:moveTo>
                  <a:pt x="0" y="2605946"/>
                </a:moveTo>
                <a:lnTo>
                  <a:pt x="5118823" y="2605946"/>
                </a:lnTo>
                <a:lnTo>
                  <a:pt x="5118823" y="0"/>
                </a:lnTo>
                <a:lnTo>
                  <a:pt x="0" y="0"/>
                </a:lnTo>
                <a:lnTo>
                  <a:pt x="0" y="26059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-2923304" y="8749592"/>
            <a:ext cx="5858256" cy="2982385"/>
          </a:xfrm>
          <a:custGeom>
            <a:avLst/>
            <a:gdLst/>
            <a:ahLst/>
            <a:cxnLst/>
            <a:rect l="l" t="t" r="r" b="b"/>
            <a:pathLst>
              <a:path w="5858256" h="2982385">
                <a:moveTo>
                  <a:pt x="0" y="0"/>
                </a:moveTo>
                <a:lnTo>
                  <a:pt x="5858256" y="0"/>
                </a:lnTo>
                <a:lnTo>
                  <a:pt x="5858256" y="2982384"/>
                </a:lnTo>
                <a:lnTo>
                  <a:pt x="0" y="2982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71916" y="1987489"/>
            <a:ext cx="9744169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1"/>
              </a:lnSpc>
            </a:pPr>
            <a:r>
              <a:rPr lang="en-US" sz="7426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STRATEGIC COACHING FOCUS FOR ATTACKERS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77578" y="8637270"/>
            <a:ext cx="993284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Tactical understanding is crucial to performing well in soccer.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012739"/>
            <a:ext cx="4677648" cy="143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4"/>
              </a:lnSpc>
            </a:pPr>
            <a:r>
              <a:rPr lang="en-US" sz="20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Focus on improving Expected Goals (xG/90), Non-Penalty Goals, and Penalty Kicks Won through targeted drills.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149046"/>
            <a:ext cx="4677648" cy="70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2288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ENHANCE SCORING PROFICIENCY: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7147" y="6012739"/>
            <a:ext cx="4677648" cy="143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4"/>
              </a:lnSpc>
            </a:pPr>
            <a:r>
              <a:rPr lang="en-US" sz="20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Implement finishing drills, one-on-one scenarios, and quick passing combinations to increase offensive effectiveness.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7147" y="5149046"/>
            <a:ext cx="4677648" cy="70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2288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DEVELOP GOAL-SCORING OPPORTUNITIES: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85594" y="6012739"/>
            <a:ext cx="4677648" cy="143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4"/>
              </a:lnSpc>
            </a:pPr>
            <a:r>
              <a:rPr lang="en-US" sz="20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Encourage players to improve their positioning and decision-making to exploit defensive gaps and create scoring chances.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85594" y="5149046"/>
            <a:ext cx="4677648" cy="70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2288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MAXIMIZE TACTICAL AWARENESS: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6281748" y="5202173"/>
            <a:ext cx="0" cy="255001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12110195" y="5202173"/>
            <a:ext cx="0" cy="255001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400000" flipV="1">
            <a:off x="15070756" y="8824878"/>
            <a:ext cx="5118823" cy="2605946"/>
          </a:xfrm>
          <a:custGeom>
            <a:avLst/>
            <a:gdLst/>
            <a:ahLst/>
            <a:cxnLst/>
            <a:rect l="l" t="t" r="r" b="b"/>
            <a:pathLst>
              <a:path w="5118823" h="2605946">
                <a:moveTo>
                  <a:pt x="0" y="2605946"/>
                </a:moveTo>
                <a:lnTo>
                  <a:pt x="5118823" y="2605946"/>
                </a:lnTo>
                <a:lnTo>
                  <a:pt x="5118823" y="0"/>
                </a:lnTo>
                <a:lnTo>
                  <a:pt x="0" y="0"/>
                </a:lnTo>
                <a:lnTo>
                  <a:pt x="0" y="26059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>
            <a:off x="-3152944" y="9063917"/>
            <a:ext cx="5858256" cy="2982385"/>
          </a:xfrm>
          <a:custGeom>
            <a:avLst/>
            <a:gdLst/>
            <a:ahLst/>
            <a:cxnLst/>
            <a:rect l="l" t="t" r="r" b="b"/>
            <a:pathLst>
              <a:path w="5858256" h="2982385">
                <a:moveTo>
                  <a:pt x="0" y="0"/>
                </a:moveTo>
                <a:lnTo>
                  <a:pt x="5858256" y="0"/>
                </a:lnTo>
                <a:lnTo>
                  <a:pt x="5858256" y="2982384"/>
                </a:lnTo>
                <a:lnTo>
                  <a:pt x="0" y="2982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215516" y="1890712"/>
          <a:ext cx="11828394" cy="7524750"/>
        </p:xfrm>
        <a:graphic>
          <a:graphicData uri="http://schemas.openxmlformats.org/drawingml/2006/table">
            <a:tbl>
              <a:tblPr/>
              <a:tblGrid>
                <a:gridCol w="5914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4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24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Evolventa Bold"/>
                          <a:ea typeface="Evolventa Bold"/>
                          <a:cs typeface="Evolventa Bold"/>
                          <a:sym typeface="Evolventa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Evolventa Bold"/>
                          <a:ea typeface="Evolventa Bold"/>
                          <a:cs typeface="Evolventa Bold"/>
                          <a:sym typeface="Evolventa Bold"/>
                        </a:rPr>
                        <a:t>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xA/90_Weighted_Avg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16219976.9551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Gls_Weighted_Avg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579714.0180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Ast_Weighted_Avg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557739.8789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PenaltiesConceded_Weighted_Avg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1345268.0213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FoulsDrawnLeadingtoGoals_Weighted_Avg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547911.6464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TotalAssists_Weighted_Avg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499201.0969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PassesLeadingtoGoals_Weighted_Avg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441224.4999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ShotsonTarget/90_Weighted_Avg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369000.9080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xG_Weighted_Avg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349414.4869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295278" y="609600"/>
            <a:ext cx="15697444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11"/>
              </a:lnSpc>
              <a:spcBef>
                <a:spcPct val="0"/>
              </a:spcBef>
            </a:pPr>
            <a:r>
              <a:rPr lang="en-US" sz="7426" u="none" strike="noStrike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KEY ATTRIBUTES FOR MIDFIELDERS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9659785" y="4700080"/>
            <a:ext cx="0" cy="255001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9659785" y="2150065"/>
            <a:ext cx="0" cy="255001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flipV="1">
            <a:off x="9659785" y="6920420"/>
            <a:ext cx="0" cy="255001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 flipV="1">
            <a:off x="15089806" y="8824878"/>
            <a:ext cx="5118823" cy="2605946"/>
          </a:xfrm>
          <a:custGeom>
            <a:avLst/>
            <a:gdLst/>
            <a:ahLst/>
            <a:cxnLst/>
            <a:rect l="l" t="t" r="r" b="b"/>
            <a:pathLst>
              <a:path w="5118823" h="2605946">
                <a:moveTo>
                  <a:pt x="0" y="2605946"/>
                </a:moveTo>
                <a:lnTo>
                  <a:pt x="5118823" y="2605946"/>
                </a:lnTo>
                <a:lnTo>
                  <a:pt x="5118823" y="0"/>
                </a:lnTo>
                <a:lnTo>
                  <a:pt x="0" y="0"/>
                </a:lnTo>
                <a:lnTo>
                  <a:pt x="0" y="26059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-2904254" y="8749592"/>
            <a:ext cx="5858256" cy="2982385"/>
          </a:xfrm>
          <a:custGeom>
            <a:avLst/>
            <a:gdLst/>
            <a:ahLst/>
            <a:cxnLst/>
            <a:rect l="l" t="t" r="r" b="b"/>
            <a:pathLst>
              <a:path w="5858256" h="2982385">
                <a:moveTo>
                  <a:pt x="0" y="0"/>
                </a:moveTo>
                <a:lnTo>
                  <a:pt x="5858256" y="0"/>
                </a:lnTo>
                <a:lnTo>
                  <a:pt x="5858256" y="2982384"/>
                </a:lnTo>
                <a:lnTo>
                  <a:pt x="0" y="2982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71916" y="1987489"/>
            <a:ext cx="9744169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1"/>
              </a:lnSpc>
            </a:pPr>
            <a:r>
              <a:rPr lang="en-US" sz="7426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STRATEGIC COACHING FOCUS FOR MIDFIELDERS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77578" y="8637270"/>
            <a:ext cx="993284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Tactical understanding is crucial to performing well in soccer.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6729" y="6012739"/>
            <a:ext cx="4677648" cy="143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4"/>
              </a:lnSpc>
            </a:pPr>
            <a:r>
              <a:rPr lang="en-US" sz="20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Focus on developing expected assists per 90 minutes (xA/90) and passes leading to goals to boost midfielders' value.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6729" y="5149046"/>
            <a:ext cx="4677648" cy="70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2288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ENHANCE CHANCE CREATION SKILLS: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05176" y="6012739"/>
            <a:ext cx="4677648" cy="143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4"/>
              </a:lnSpc>
            </a:pPr>
            <a:r>
              <a:rPr lang="en-US" sz="20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Prioritize training that emphasizes goal-creating actions to improve overall performance and marketability.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05176" y="5149046"/>
            <a:ext cx="4677648" cy="70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2288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IMPLEMENT GOAL-CREATING DRILLS: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33623" y="6012739"/>
            <a:ext cx="4677648" cy="143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4"/>
              </a:lnSpc>
            </a:pPr>
            <a:r>
              <a:rPr lang="en-US" sz="20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Consider loaning players to top leagues, like the Premier League, to elevate their market value and visibility.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33623" y="5149046"/>
            <a:ext cx="4677648" cy="70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2288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LEVERAGE COMPETITIVE OPPORTUNITIES: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6229777" y="5202173"/>
            <a:ext cx="0" cy="255001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12058223" y="5202173"/>
            <a:ext cx="0" cy="255001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400000" flipV="1">
            <a:off x="15070756" y="8824878"/>
            <a:ext cx="5118823" cy="2605946"/>
          </a:xfrm>
          <a:custGeom>
            <a:avLst/>
            <a:gdLst/>
            <a:ahLst/>
            <a:cxnLst/>
            <a:rect l="l" t="t" r="r" b="b"/>
            <a:pathLst>
              <a:path w="5118823" h="2605946">
                <a:moveTo>
                  <a:pt x="0" y="2605946"/>
                </a:moveTo>
                <a:lnTo>
                  <a:pt x="5118823" y="2605946"/>
                </a:lnTo>
                <a:lnTo>
                  <a:pt x="5118823" y="0"/>
                </a:lnTo>
                <a:lnTo>
                  <a:pt x="0" y="0"/>
                </a:lnTo>
                <a:lnTo>
                  <a:pt x="0" y="26059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>
            <a:off x="-3294171" y="9346657"/>
            <a:ext cx="5858256" cy="2982385"/>
          </a:xfrm>
          <a:custGeom>
            <a:avLst/>
            <a:gdLst/>
            <a:ahLst/>
            <a:cxnLst/>
            <a:rect l="l" t="t" r="r" b="b"/>
            <a:pathLst>
              <a:path w="5858256" h="2982385">
                <a:moveTo>
                  <a:pt x="0" y="0"/>
                </a:moveTo>
                <a:lnTo>
                  <a:pt x="5858255" y="0"/>
                </a:lnTo>
                <a:lnTo>
                  <a:pt x="5858255" y="2982385"/>
                </a:lnTo>
                <a:lnTo>
                  <a:pt x="0" y="2982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767</Words>
  <Application>Microsoft Office PowerPoint</Application>
  <PresentationFormat>Custom</PresentationFormat>
  <Paragraphs>133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Evolventa Bold</vt:lpstr>
      <vt:lpstr>Inter</vt:lpstr>
      <vt:lpstr>Calibri</vt:lpstr>
      <vt:lpstr>Inter Bold</vt:lpstr>
      <vt:lpstr>Inter Medium</vt:lpstr>
      <vt:lpstr>Evolventa</vt:lpstr>
      <vt:lpstr>Anton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Maximizing Player Market Value and Club Valuation Using Machine Learning: A Strategy for Selling clubs</dc:title>
  <cp:lastModifiedBy>Mike Shu</cp:lastModifiedBy>
  <cp:revision>2</cp:revision>
  <dcterms:created xsi:type="dcterms:W3CDTF">2006-08-16T00:00:00Z</dcterms:created>
  <dcterms:modified xsi:type="dcterms:W3CDTF">2024-10-13T22:43:48Z</dcterms:modified>
  <dc:identifier>DAGTaLhVISs</dc:identifier>
</cp:coreProperties>
</file>